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278" r:id="rId7"/>
    <p:sldId id="288" r:id="rId8"/>
    <p:sldId id="295" r:id="rId9"/>
    <p:sldId id="289" r:id="rId10"/>
    <p:sldId id="294" r:id="rId11"/>
    <p:sldId id="296" r:id="rId12"/>
    <p:sldId id="286" r:id="rId13"/>
    <p:sldId id="290" r:id="rId14"/>
    <p:sldId id="297" r:id="rId15"/>
    <p:sldId id="291" r:id="rId16"/>
    <p:sldId id="293" r:id="rId17"/>
    <p:sldId id="298" r:id="rId18"/>
    <p:sldId id="292" r:id="rId19"/>
    <p:sldId id="258"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55" autoAdjust="0"/>
  </p:normalViewPr>
  <p:slideViewPr>
    <p:cSldViewPr snapToGrid="0">
      <p:cViewPr varScale="1">
        <p:scale>
          <a:sx n="100" d="100"/>
          <a:sy n="100" d="100"/>
        </p:scale>
        <p:origin x="990" y="9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9/8/2024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789967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71153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25053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52128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014087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5373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441042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58510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76249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796365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495348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473655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שקופית כותר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he-IL"/>
              <a:t>לחץ על הסמל כדי להוסיף טבלה</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שני תכנים">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he-IL"/>
              <a:t>לחץ על הסמל כדי להוסיף טבלה</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he-IL"/>
              <a:t>לחץ על הסמל כדי להוסיף תמונה</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he-IL"/>
              <a:t>לחץ על הסמל כדי להוסיף תמונה</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5581650" y="4280309"/>
            <a:ext cx="6353175" cy="2501115"/>
          </a:xfrm>
        </p:spPr>
        <p:txBody>
          <a:bodyPr anchor="ctr"/>
          <a:lstStyle/>
          <a:p>
            <a:r>
              <a:rPr lang="en-US" dirty="0"/>
              <a:t>Auto- ML – Framework</a:t>
            </a:r>
            <a:br>
              <a:rPr lang="en-US" dirty="0"/>
            </a:br>
            <a:r>
              <a:rPr lang="en-US" sz="2000" dirty="0"/>
              <a:t>Name: Guy </a:t>
            </a:r>
            <a:r>
              <a:rPr lang="en-US" sz="2000" dirty="0" err="1"/>
              <a:t>Yarhi</a:t>
            </a:r>
            <a:br>
              <a:rPr lang="en-US" sz="2000" dirty="0"/>
            </a:br>
            <a:r>
              <a:rPr lang="en-US" sz="2000" dirty="0"/>
              <a:t>Cycle: DS17 2024</a:t>
            </a:r>
          </a:p>
        </p:txBody>
      </p:sp>
      <p:pic>
        <p:nvPicPr>
          <p:cNvPr id="4" name="תמונה 3">
            <a:extLst>
              <a:ext uri="{FF2B5EF4-FFF2-40B4-BE49-F238E27FC236}">
                <a16:creationId xmlns:a16="http://schemas.microsoft.com/office/drawing/2014/main" id="{EE3DFBC3-DB90-6CC8-E2A4-D9BAA158EF5D}"/>
              </a:ext>
            </a:extLst>
          </p:cNvPr>
          <p:cNvPicPr>
            <a:picLocks noChangeAspect="1"/>
          </p:cNvPicPr>
          <p:nvPr/>
        </p:nvPicPr>
        <p:blipFill>
          <a:blip r:embed="rId3"/>
          <a:stretch>
            <a:fillRect/>
          </a:stretch>
        </p:blipFill>
        <p:spPr>
          <a:xfrm>
            <a:off x="257175" y="804947"/>
            <a:ext cx="7244395" cy="4113537"/>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AFCFCA-BDBD-F1AA-CE1D-5CB1BDD88025}"/>
              </a:ext>
            </a:extLst>
          </p:cNvPr>
          <p:cNvSpPr>
            <a:spLocks noGrp="1"/>
          </p:cNvSpPr>
          <p:nvPr>
            <p:ph type="title"/>
          </p:nvPr>
        </p:nvSpPr>
        <p:spPr>
          <a:xfrm>
            <a:off x="895350" y="295275"/>
            <a:ext cx="9953625" cy="800100"/>
          </a:xfrm>
        </p:spPr>
        <p:txBody>
          <a:bodyPr anchor="ctr">
            <a:normAutofit/>
          </a:bodyPr>
          <a:lstStyle/>
          <a:p>
            <a:r>
              <a:rPr lang="en-US" dirty="0"/>
              <a:t>Development IDE – Google Cloud service - Firebase</a:t>
            </a:r>
          </a:p>
        </p:txBody>
      </p:sp>
      <p:pic>
        <p:nvPicPr>
          <p:cNvPr id="3" name="תמונה 2">
            <a:extLst>
              <a:ext uri="{FF2B5EF4-FFF2-40B4-BE49-F238E27FC236}">
                <a16:creationId xmlns:a16="http://schemas.microsoft.com/office/drawing/2014/main" id="{0B777FE9-54C8-85C1-B590-3D864CCE9C14}"/>
              </a:ext>
            </a:extLst>
          </p:cNvPr>
          <p:cNvPicPr>
            <a:picLocks noChangeAspect="1"/>
          </p:cNvPicPr>
          <p:nvPr/>
        </p:nvPicPr>
        <p:blipFill>
          <a:blip r:embed="rId3"/>
          <a:stretch>
            <a:fillRect/>
          </a:stretch>
        </p:blipFill>
        <p:spPr>
          <a:xfrm>
            <a:off x="1160966" y="1104304"/>
            <a:ext cx="9688009" cy="4324303"/>
          </a:xfrm>
          <a:prstGeom prst="rect">
            <a:avLst/>
          </a:prstGeom>
          <a:noFill/>
        </p:spPr>
      </p:pic>
      <p:sp>
        <p:nvSpPr>
          <p:cNvPr id="11" name="Slide Number Placeholder 3">
            <a:extLst>
              <a:ext uri="{FF2B5EF4-FFF2-40B4-BE49-F238E27FC236}">
                <a16:creationId xmlns:a16="http://schemas.microsoft.com/office/drawing/2014/main" id="{D33C29BC-208D-D2A1-AC9C-E7ABCAB49CD4}"/>
              </a:ext>
            </a:extLst>
          </p:cNvPr>
          <p:cNvSpPr>
            <a:spLocks noGrp="1"/>
          </p:cNvSpPr>
          <p:nvPr>
            <p:ph type="sldNum" sz="quarter" idx="4294967295"/>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10</a:t>
            </a:fld>
            <a:endParaRPr lang="en-US"/>
          </a:p>
        </p:txBody>
      </p:sp>
      <p:sp>
        <p:nvSpPr>
          <p:cNvPr id="10" name="תיבת טקסט 9">
            <a:extLst>
              <a:ext uri="{FF2B5EF4-FFF2-40B4-BE49-F238E27FC236}">
                <a16:creationId xmlns:a16="http://schemas.microsoft.com/office/drawing/2014/main" id="{66A88987-62EC-C0CE-BEEC-8F4DEFE43923}"/>
              </a:ext>
            </a:extLst>
          </p:cNvPr>
          <p:cNvSpPr txBox="1"/>
          <p:nvPr/>
        </p:nvSpPr>
        <p:spPr>
          <a:xfrm>
            <a:off x="1038225" y="5419724"/>
            <a:ext cx="8216615" cy="923330"/>
          </a:xfrm>
          <a:prstGeom prst="rect">
            <a:avLst/>
          </a:prstGeom>
          <a:noFill/>
        </p:spPr>
        <p:txBody>
          <a:bodyPr wrap="square" rtlCol="0">
            <a:spAutoFit/>
          </a:bodyPr>
          <a:lstStyle/>
          <a:p>
            <a:r>
              <a:rPr lang="en-US" b="0" i="0" dirty="0">
                <a:solidFill>
                  <a:srgbClr val="111111"/>
                </a:solidFill>
                <a:effectLst/>
                <a:latin typeface="-apple-system"/>
              </a:rPr>
              <a:t>A system where multiple users can run machine learning (ML) training cycles, each with their own set of parameters and results. The results are stored in a message queue, and each message contains detailed metrics from the training process.</a:t>
            </a:r>
            <a:endParaRPr lang="en-US" dirty="0"/>
          </a:p>
        </p:txBody>
      </p:sp>
    </p:spTree>
    <p:extLst>
      <p:ext uri="{BB962C8B-B14F-4D97-AF65-F5344CB8AC3E}">
        <p14:creationId xmlns:p14="http://schemas.microsoft.com/office/powerpoint/2010/main" val="143014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4848226" y="1352550"/>
            <a:ext cx="7162799" cy="1457325"/>
          </a:xfrm>
        </p:spPr>
        <p:txBody>
          <a:bodyPr/>
          <a:lstStyle/>
          <a:p>
            <a:r>
              <a:rPr lang="en-US" dirty="0"/>
              <a:t>Google Cloud service - Firebase</a:t>
            </a:r>
          </a:p>
        </p:txBody>
      </p:sp>
    </p:spTree>
    <p:extLst>
      <p:ext uri="{BB962C8B-B14F-4D97-AF65-F5344CB8AC3E}">
        <p14:creationId xmlns:p14="http://schemas.microsoft.com/office/powerpoint/2010/main" val="1145804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AFCFCA-BDBD-F1AA-CE1D-5CB1BDD88025}"/>
              </a:ext>
            </a:extLst>
          </p:cNvPr>
          <p:cNvSpPr>
            <a:spLocks noGrp="1"/>
          </p:cNvSpPr>
          <p:nvPr>
            <p:ph type="title"/>
          </p:nvPr>
        </p:nvSpPr>
        <p:spPr>
          <a:xfrm>
            <a:off x="702945" y="330202"/>
            <a:ext cx="9953308" cy="593724"/>
          </a:xfrm>
        </p:spPr>
        <p:txBody>
          <a:bodyPr anchor="b">
            <a:normAutofit/>
          </a:bodyPr>
          <a:lstStyle/>
          <a:p>
            <a:r>
              <a:rPr lang="en-US" dirty="0"/>
              <a:t>Customization – Google Cloud service - Firebase</a:t>
            </a:r>
          </a:p>
        </p:txBody>
      </p:sp>
      <p:sp>
        <p:nvSpPr>
          <p:cNvPr id="27" name="Text Placeholder 4">
            <a:extLst>
              <a:ext uri="{FF2B5EF4-FFF2-40B4-BE49-F238E27FC236}">
                <a16:creationId xmlns:a16="http://schemas.microsoft.com/office/drawing/2014/main" id="{174F9A87-82CD-D0AF-B39F-30868CF2B7CB}"/>
              </a:ext>
            </a:extLst>
          </p:cNvPr>
          <p:cNvSpPr>
            <a:spLocks noGrp="1"/>
          </p:cNvSpPr>
          <p:nvPr>
            <p:ph type="body" idx="10"/>
          </p:nvPr>
        </p:nvSpPr>
        <p:spPr>
          <a:xfrm>
            <a:off x="702945" y="1332102"/>
            <a:ext cx="5516880" cy="351284"/>
          </a:xfrm>
        </p:spPr>
        <p:txBody>
          <a:bodyPr>
            <a:normAutofit/>
          </a:bodyPr>
          <a:lstStyle/>
          <a:p>
            <a:r>
              <a:rPr lang="en-US" dirty="0"/>
              <a:t>Custom messages from customer ML sessions:</a:t>
            </a:r>
          </a:p>
        </p:txBody>
      </p:sp>
      <p:pic>
        <p:nvPicPr>
          <p:cNvPr id="4" name="תמונה 3">
            <a:extLst>
              <a:ext uri="{FF2B5EF4-FFF2-40B4-BE49-F238E27FC236}">
                <a16:creationId xmlns:a16="http://schemas.microsoft.com/office/drawing/2014/main" id="{B696A183-7D6C-DC47-FC12-08A5CF729872}"/>
              </a:ext>
            </a:extLst>
          </p:cNvPr>
          <p:cNvPicPr>
            <a:picLocks noChangeAspect="1"/>
          </p:cNvPicPr>
          <p:nvPr/>
        </p:nvPicPr>
        <p:blipFill>
          <a:blip r:embed="rId3"/>
          <a:srcRect t="25785" r="-2" b="25783"/>
          <a:stretch/>
        </p:blipFill>
        <p:spPr>
          <a:xfrm>
            <a:off x="1440597" y="1905000"/>
            <a:ext cx="8627328" cy="4749406"/>
          </a:xfrm>
          <a:prstGeom prst="rect">
            <a:avLst/>
          </a:prstGeom>
          <a:noFill/>
        </p:spPr>
      </p:pic>
      <p:sp>
        <p:nvSpPr>
          <p:cNvPr id="16" name="Slide Number Placeholder 3">
            <a:extLst>
              <a:ext uri="{FF2B5EF4-FFF2-40B4-BE49-F238E27FC236}">
                <a16:creationId xmlns:a16="http://schemas.microsoft.com/office/drawing/2014/main" id="{85D68981-AB84-947A-E01E-A65720E6138F}"/>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sp>
        <p:nvSpPr>
          <p:cNvPr id="11" name="Slide Number Placeholder 3" hidden="1">
            <a:extLst>
              <a:ext uri="{FF2B5EF4-FFF2-40B4-BE49-F238E27FC236}">
                <a16:creationId xmlns:a16="http://schemas.microsoft.com/office/drawing/2014/main" id="{D33C29BC-208D-D2A1-AC9C-E7ABCAB49CD4}"/>
              </a:ext>
            </a:extLst>
          </p:cNvPr>
          <p:cNvSpPr>
            <a:spLocks noGrp="1"/>
          </p:cNvSpPr>
          <p:nvPr>
            <p:ph type="sldNum" sz="quarter" idx="4294967295"/>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spTree>
    <p:extLst>
      <p:ext uri="{BB962C8B-B14F-4D97-AF65-F5344CB8AC3E}">
        <p14:creationId xmlns:p14="http://schemas.microsoft.com/office/powerpoint/2010/main" val="4117404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AFCFCA-BDBD-F1AA-CE1D-5CB1BDD88025}"/>
              </a:ext>
            </a:extLst>
          </p:cNvPr>
          <p:cNvSpPr>
            <a:spLocks noGrp="1"/>
          </p:cNvSpPr>
          <p:nvPr>
            <p:ph type="title"/>
          </p:nvPr>
        </p:nvSpPr>
        <p:spPr>
          <a:xfrm>
            <a:off x="702945" y="330202"/>
            <a:ext cx="9953308" cy="593724"/>
          </a:xfrm>
        </p:spPr>
        <p:txBody>
          <a:bodyPr anchor="b">
            <a:normAutofit/>
          </a:bodyPr>
          <a:lstStyle/>
          <a:p>
            <a:r>
              <a:rPr lang="en-US" dirty="0"/>
              <a:t>Customization – Google Cloud service - Firebase</a:t>
            </a:r>
          </a:p>
        </p:txBody>
      </p:sp>
      <p:sp>
        <p:nvSpPr>
          <p:cNvPr id="27" name="Text Placeholder 4">
            <a:extLst>
              <a:ext uri="{FF2B5EF4-FFF2-40B4-BE49-F238E27FC236}">
                <a16:creationId xmlns:a16="http://schemas.microsoft.com/office/drawing/2014/main" id="{174F9A87-82CD-D0AF-B39F-30868CF2B7CB}"/>
              </a:ext>
            </a:extLst>
          </p:cNvPr>
          <p:cNvSpPr>
            <a:spLocks noGrp="1"/>
          </p:cNvSpPr>
          <p:nvPr>
            <p:ph type="body" idx="10"/>
          </p:nvPr>
        </p:nvSpPr>
        <p:spPr>
          <a:xfrm>
            <a:off x="702945" y="1332102"/>
            <a:ext cx="5516880" cy="351284"/>
          </a:xfrm>
        </p:spPr>
        <p:txBody>
          <a:bodyPr>
            <a:normAutofit fontScale="62500" lnSpcReduction="20000"/>
          </a:bodyPr>
          <a:lstStyle/>
          <a:p>
            <a:r>
              <a:rPr lang="en-US" dirty="0"/>
              <a:t>messages from customer’s (same company client)  sites on their ML sessions:</a:t>
            </a:r>
          </a:p>
          <a:p>
            <a:endParaRPr lang="en-US" dirty="0"/>
          </a:p>
        </p:txBody>
      </p:sp>
      <p:sp>
        <p:nvSpPr>
          <p:cNvPr id="16" name="Slide Number Placeholder 3">
            <a:extLst>
              <a:ext uri="{FF2B5EF4-FFF2-40B4-BE49-F238E27FC236}">
                <a16:creationId xmlns:a16="http://schemas.microsoft.com/office/drawing/2014/main" id="{85D68981-AB84-947A-E01E-A65720E6138F}"/>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sp>
        <p:nvSpPr>
          <p:cNvPr id="11" name="Slide Number Placeholder 3" hidden="1">
            <a:extLst>
              <a:ext uri="{FF2B5EF4-FFF2-40B4-BE49-F238E27FC236}">
                <a16:creationId xmlns:a16="http://schemas.microsoft.com/office/drawing/2014/main" id="{D33C29BC-208D-D2A1-AC9C-E7ABCAB49CD4}"/>
              </a:ext>
            </a:extLst>
          </p:cNvPr>
          <p:cNvSpPr>
            <a:spLocks noGrp="1"/>
          </p:cNvSpPr>
          <p:nvPr>
            <p:ph type="sldNum" sz="quarter" idx="4294967295"/>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pic>
        <p:nvPicPr>
          <p:cNvPr id="6" name="תמונה 5">
            <a:extLst>
              <a:ext uri="{FF2B5EF4-FFF2-40B4-BE49-F238E27FC236}">
                <a16:creationId xmlns:a16="http://schemas.microsoft.com/office/drawing/2014/main" id="{9E03556F-0C5C-7C46-4D55-AA328DAC8D73}"/>
              </a:ext>
            </a:extLst>
          </p:cNvPr>
          <p:cNvPicPr>
            <a:picLocks noChangeAspect="1"/>
          </p:cNvPicPr>
          <p:nvPr/>
        </p:nvPicPr>
        <p:blipFill>
          <a:blip r:embed="rId3"/>
          <a:stretch>
            <a:fillRect/>
          </a:stretch>
        </p:blipFill>
        <p:spPr>
          <a:xfrm>
            <a:off x="1049662" y="1971508"/>
            <a:ext cx="9667942" cy="3554390"/>
          </a:xfrm>
          <a:prstGeom prst="rect">
            <a:avLst/>
          </a:prstGeom>
        </p:spPr>
      </p:pic>
    </p:spTree>
    <p:extLst>
      <p:ext uri="{BB962C8B-B14F-4D97-AF65-F5344CB8AC3E}">
        <p14:creationId xmlns:p14="http://schemas.microsoft.com/office/powerpoint/2010/main" val="3487337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4848226" y="1352550"/>
            <a:ext cx="7162799" cy="1457325"/>
          </a:xfrm>
        </p:spPr>
        <p:txBody>
          <a:bodyPr/>
          <a:lstStyle/>
          <a:p>
            <a:r>
              <a:rPr lang="en-US" dirty="0"/>
              <a:t>System - Flow Diagram</a:t>
            </a:r>
          </a:p>
        </p:txBody>
      </p:sp>
    </p:spTree>
    <p:extLst>
      <p:ext uri="{BB962C8B-B14F-4D97-AF65-F5344CB8AC3E}">
        <p14:creationId xmlns:p14="http://schemas.microsoft.com/office/powerpoint/2010/main" val="40995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22A46BFB-BC47-DE7B-2E37-24BFBE005BC5}"/>
              </a:ext>
            </a:extLst>
          </p:cNvPr>
          <p:cNvSpPr>
            <a:spLocks noGrp="1"/>
          </p:cNvSpPr>
          <p:nvPr>
            <p:ph type="body" idx="1"/>
          </p:nvPr>
        </p:nvSpPr>
        <p:spPr>
          <a:xfrm>
            <a:off x="742950" y="671101"/>
            <a:ext cx="5733772" cy="448990"/>
          </a:xfrm>
        </p:spPr>
        <p:txBody>
          <a:bodyPr/>
          <a:lstStyle/>
          <a:p>
            <a:r>
              <a:rPr lang="en-US" b="1" dirty="0"/>
              <a:t>Flow Diagram:</a:t>
            </a:r>
            <a:endParaRPr lang="en-US" dirty="0"/>
          </a:p>
        </p:txBody>
      </p:sp>
      <p:pic>
        <p:nvPicPr>
          <p:cNvPr id="6" name="תמונה 5" descr="תמונה שמכילה טקסט, צילום מסך, תרשים, מעגל חשמלי&#10;&#10;התיאור נוצר באופן אוטומטי">
            <a:extLst>
              <a:ext uri="{FF2B5EF4-FFF2-40B4-BE49-F238E27FC236}">
                <a16:creationId xmlns:a16="http://schemas.microsoft.com/office/drawing/2014/main" id="{2C04F861-73CB-5D04-9377-FACCB763001E}"/>
              </a:ext>
            </a:extLst>
          </p:cNvPr>
          <p:cNvPicPr>
            <a:picLocks noChangeAspect="1"/>
          </p:cNvPicPr>
          <p:nvPr/>
        </p:nvPicPr>
        <p:blipFill>
          <a:blip r:embed="rId3"/>
          <a:stretch>
            <a:fillRect/>
          </a:stretch>
        </p:blipFill>
        <p:spPr>
          <a:xfrm>
            <a:off x="212536" y="1438275"/>
            <a:ext cx="7046723" cy="4034249"/>
          </a:xfrm>
          <a:prstGeom prst="rect">
            <a:avLst/>
          </a:prstGeom>
          <a:noFill/>
        </p:spPr>
      </p:pic>
      <p:sp>
        <p:nvSpPr>
          <p:cNvPr id="20" name="Text Placeholder 4">
            <a:extLst>
              <a:ext uri="{FF2B5EF4-FFF2-40B4-BE49-F238E27FC236}">
                <a16:creationId xmlns:a16="http://schemas.microsoft.com/office/drawing/2014/main" id="{9070C476-307C-2FA7-C268-C31797158F0C}"/>
              </a:ext>
            </a:extLst>
          </p:cNvPr>
          <p:cNvSpPr>
            <a:spLocks noGrp="1"/>
          </p:cNvSpPr>
          <p:nvPr>
            <p:ph type="body" sz="quarter" idx="3"/>
          </p:nvPr>
        </p:nvSpPr>
        <p:spPr>
          <a:xfrm>
            <a:off x="7410173" y="2031189"/>
            <a:ext cx="3943627" cy="448989"/>
          </a:xfrm>
        </p:spPr>
        <p:txBody>
          <a:bodyPr/>
          <a:lstStyle/>
          <a:p>
            <a:r>
              <a:rPr lang="en-US" b="1" dirty="0"/>
              <a:t>Flow Diagram Description:</a:t>
            </a:r>
          </a:p>
          <a:p>
            <a:endParaRPr lang="en-US" dirty="0"/>
          </a:p>
        </p:txBody>
      </p:sp>
      <p:sp>
        <p:nvSpPr>
          <p:cNvPr id="22" name="Content Placeholder 5">
            <a:extLst>
              <a:ext uri="{FF2B5EF4-FFF2-40B4-BE49-F238E27FC236}">
                <a16:creationId xmlns:a16="http://schemas.microsoft.com/office/drawing/2014/main" id="{9CA4D2EE-AC63-9440-FAC4-664E52218879}"/>
              </a:ext>
            </a:extLst>
          </p:cNvPr>
          <p:cNvSpPr>
            <a:spLocks noGrp="1"/>
          </p:cNvSpPr>
          <p:nvPr>
            <p:ph sz="half" idx="14"/>
          </p:nvPr>
        </p:nvSpPr>
        <p:spPr>
          <a:xfrm>
            <a:off x="7620001" y="2350003"/>
            <a:ext cx="4477434" cy="3638047"/>
          </a:xfrm>
        </p:spPr>
        <p:txBody>
          <a:bodyPr>
            <a:normAutofit fontScale="70000" lnSpcReduction="20000"/>
          </a:bodyPr>
          <a:lstStyle/>
          <a:p>
            <a:pPr>
              <a:buFont typeface="Arial" panose="020B0604020202020204" pitchFamily="34" charset="0"/>
              <a:buChar char="•"/>
            </a:pPr>
            <a:r>
              <a:rPr lang="en-US" b="1" dirty="0"/>
              <a:t>INI Configuration</a:t>
            </a:r>
            <a:r>
              <a:rPr lang="en-US" dirty="0"/>
              <a:t>: Represented as the first block where users define their configurations.</a:t>
            </a:r>
          </a:p>
          <a:p>
            <a:pPr>
              <a:buFont typeface="Arial" panose="020B0604020202020204" pitchFamily="34" charset="0"/>
              <a:buChar char="•"/>
            </a:pPr>
            <a:r>
              <a:rPr lang="en-US" b="1" dirty="0"/>
              <a:t>Client</a:t>
            </a:r>
            <a:r>
              <a:rPr lang="en-US" dirty="0"/>
              <a:t>: Each client has its own hardware setup (depicted by distinct client nodes). Each client reads the configuration, processes the data, and runs the ML model.</a:t>
            </a:r>
          </a:p>
          <a:p>
            <a:pPr>
              <a:buFont typeface="Arial" panose="020B0604020202020204" pitchFamily="34" charset="0"/>
              <a:buChar char="•"/>
            </a:pPr>
            <a:r>
              <a:rPr lang="en-US" b="1" dirty="0"/>
              <a:t>Fine-Tuning</a:t>
            </a:r>
            <a:r>
              <a:rPr lang="en-US" dirty="0"/>
              <a:t>: Shown as an iterative loop within the client block, where the parameters are adjusted.</a:t>
            </a:r>
          </a:p>
          <a:p>
            <a:pPr>
              <a:buFont typeface="Arial" panose="020B0604020202020204" pitchFamily="34" charset="0"/>
              <a:buChar char="•"/>
            </a:pPr>
            <a:r>
              <a:rPr lang="en-US" b="1" dirty="0"/>
              <a:t>Real-Time Firebase Upload</a:t>
            </a:r>
            <a:r>
              <a:rPr lang="en-US" dirty="0"/>
              <a:t>: The clients upload their results to Firebase </a:t>
            </a:r>
            <a:r>
              <a:rPr lang="en-US" dirty="0" err="1"/>
              <a:t>RealDB</a:t>
            </a:r>
            <a:r>
              <a:rPr lang="en-US" dirty="0"/>
              <a:t> (central node).</a:t>
            </a:r>
          </a:p>
          <a:p>
            <a:pPr>
              <a:buFont typeface="Arial" panose="020B0604020202020204" pitchFamily="34" charset="0"/>
              <a:buChar char="•"/>
            </a:pPr>
            <a:r>
              <a:rPr lang="en-US" b="1" dirty="0"/>
              <a:t>Threshold Check</a:t>
            </a:r>
            <a:r>
              <a:rPr lang="en-US" dirty="0"/>
              <a:t>: A decision node where the results are evaluated. (TBD- Under DEV)</a:t>
            </a:r>
          </a:p>
          <a:p>
            <a:pPr marL="742950" lvl="1" indent="-285750">
              <a:buFont typeface="Arial" panose="020B0604020202020204" pitchFamily="34" charset="0"/>
              <a:buChar char="•"/>
            </a:pPr>
            <a:r>
              <a:rPr lang="en-US" dirty="0"/>
              <a:t>If the threshold is achieved, the process ends (success path).</a:t>
            </a:r>
          </a:p>
          <a:p>
            <a:pPr marL="742950" lvl="1" indent="-285750">
              <a:buFont typeface="Arial" panose="020B0604020202020204" pitchFamily="34" charset="0"/>
              <a:buChar char="•"/>
            </a:pPr>
            <a:r>
              <a:rPr lang="en-US" dirty="0"/>
              <a:t>If not, the framework adjusts parameters and triggers another run, leading back to the client processing step.</a:t>
            </a:r>
          </a:p>
          <a:p>
            <a:endParaRPr lang="en-US" dirty="0"/>
          </a:p>
        </p:txBody>
      </p:sp>
      <p:sp>
        <p:nvSpPr>
          <p:cNvPr id="11" name="Slide Number Placeholder 3">
            <a:extLst>
              <a:ext uri="{FF2B5EF4-FFF2-40B4-BE49-F238E27FC236}">
                <a16:creationId xmlns:a16="http://schemas.microsoft.com/office/drawing/2014/main" id="{D33C29BC-208D-D2A1-AC9C-E7ABCAB49CD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15</a:t>
            </a:fld>
            <a:endParaRPr lang="en-US"/>
          </a:p>
        </p:txBody>
      </p:sp>
    </p:spTree>
    <p:extLst>
      <p:ext uri="{BB962C8B-B14F-4D97-AF65-F5344CB8AC3E}">
        <p14:creationId xmlns:p14="http://schemas.microsoft.com/office/powerpoint/2010/main" val="1724390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0"/>
            <a:ext cx="7288282" cy="636515"/>
          </a:xfrm>
        </p:spPr>
        <p:txBody>
          <a:bodyPr/>
          <a:lstStyle/>
          <a:p>
            <a:r>
              <a:rPr lang="en-US" dirty="0"/>
              <a:t>Summary</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16</a:t>
            </a:fld>
            <a:endParaRPr lang="en-US" dirty="0"/>
          </a:p>
        </p:txBody>
      </p:sp>
      <p:pic>
        <p:nvPicPr>
          <p:cNvPr id="5" name="תמונה 4">
            <a:extLst>
              <a:ext uri="{FF2B5EF4-FFF2-40B4-BE49-F238E27FC236}">
                <a16:creationId xmlns:a16="http://schemas.microsoft.com/office/drawing/2014/main" id="{DFA36B23-006D-4115-4BE8-040F46CC4C89}"/>
              </a:ext>
            </a:extLst>
          </p:cNvPr>
          <p:cNvPicPr>
            <a:picLocks noChangeAspect="1"/>
          </p:cNvPicPr>
          <p:nvPr/>
        </p:nvPicPr>
        <p:blipFill>
          <a:blip r:embed="rId3"/>
          <a:stretch>
            <a:fillRect/>
          </a:stretch>
        </p:blipFill>
        <p:spPr>
          <a:xfrm>
            <a:off x="1943099" y="904875"/>
            <a:ext cx="6410699" cy="5543772"/>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380999" y="2567966"/>
            <a:ext cx="7439026" cy="3975709"/>
          </a:xfrm>
        </p:spPr>
        <p:txBody>
          <a:bodyPr>
            <a:normAutofit/>
          </a:bodyPr>
          <a:lstStyle/>
          <a:p>
            <a:pPr marL="285750" indent="-285750">
              <a:buFont typeface="Wingdings" panose="05000000000000000000" pitchFamily="2" charset="2"/>
              <a:buChar char="ü"/>
            </a:pPr>
            <a:r>
              <a:rPr lang="en-US" dirty="0"/>
              <a:t>Introduction  </a:t>
            </a:r>
          </a:p>
          <a:p>
            <a:pPr marL="285750" indent="-285750">
              <a:buFont typeface="Wingdings" panose="05000000000000000000" pitchFamily="2" charset="2"/>
              <a:buChar char="ü"/>
            </a:pPr>
            <a:r>
              <a:rPr lang="en-US" dirty="0"/>
              <a:t>Auto ML Framework – Architecture Automation Framework </a:t>
            </a:r>
          </a:p>
          <a:p>
            <a:pPr marL="285750" indent="-285750">
              <a:buFont typeface="Wingdings" panose="05000000000000000000" pitchFamily="2" charset="2"/>
              <a:buChar char="ü"/>
            </a:pPr>
            <a:r>
              <a:rPr lang="en-US" dirty="0"/>
              <a:t>Workflow and Execution </a:t>
            </a:r>
          </a:p>
          <a:p>
            <a:pPr marL="285750" indent="-285750">
              <a:buFont typeface="Wingdings" panose="05000000000000000000" pitchFamily="2" charset="2"/>
              <a:buChar char="ü"/>
            </a:pPr>
            <a:r>
              <a:rPr lang="en-US" dirty="0"/>
              <a:t>Development Environment</a:t>
            </a:r>
          </a:p>
          <a:p>
            <a:pPr marL="285750" indent="-285750">
              <a:buFont typeface="Wingdings" panose="05000000000000000000" pitchFamily="2" charset="2"/>
              <a:buChar char="ü"/>
            </a:pPr>
            <a:r>
              <a:rPr lang="en-US" dirty="0"/>
              <a:t>Job Management and Cloud Integration</a:t>
            </a:r>
          </a:p>
          <a:p>
            <a:pPr marL="285750" indent="-285750">
              <a:buFont typeface="Wingdings" panose="05000000000000000000" pitchFamily="2" charset="2"/>
              <a:buChar char="ü"/>
            </a:pPr>
            <a:r>
              <a:rPr lang="en-US" dirty="0"/>
              <a:t>System –Flow Diagram </a:t>
            </a:r>
          </a:p>
          <a:p>
            <a:pPr marL="285750" indent="-285750">
              <a:buFont typeface="Wingdings" panose="05000000000000000000" pitchFamily="2" charset="2"/>
              <a:buChar char="ü"/>
            </a:pPr>
            <a:r>
              <a:rPr lang="en-US" dirty="0"/>
              <a:t>Summary</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179570" cy="3377354"/>
          </a:xfrm>
        </p:spPr>
        <p:txBody>
          <a:bodyPr/>
          <a:lstStyle/>
          <a:p>
            <a:r>
              <a:rPr lang="en-US" dirty="0"/>
              <a:t>Introduction</a:t>
            </a:r>
          </a:p>
        </p:txBody>
      </p:sp>
    </p:spTree>
    <p:extLst>
      <p:ext uri="{BB962C8B-B14F-4D97-AF65-F5344CB8AC3E}">
        <p14:creationId xmlns:p14="http://schemas.microsoft.com/office/powerpoint/2010/main" val="60879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104774" y="0"/>
            <a:ext cx="11725275" cy="6200775"/>
          </a:xfrm>
        </p:spPr>
        <p:txBody>
          <a:bodyPr/>
          <a:lstStyle/>
          <a:p>
            <a:r>
              <a:rPr lang="en-US" sz="1800" b="1" i="0" dirty="0">
                <a:solidFill>
                  <a:srgbClr val="111111"/>
                </a:solidFill>
                <a:effectLst/>
                <a:latin typeface="-apple-system"/>
              </a:rPr>
              <a:t>Abstract</a:t>
            </a:r>
            <a:br>
              <a:rPr lang="en-US" sz="1800" b="1" i="0" dirty="0">
                <a:solidFill>
                  <a:srgbClr val="111111"/>
                </a:solidFill>
                <a:effectLst/>
                <a:latin typeface="-apple-system"/>
              </a:rPr>
            </a:br>
            <a:r>
              <a:rPr lang="en-US" sz="1800" b="0" i="0" dirty="0">
                <a:solidFill>
                  <a:srgbClr val="111111"/>
                </a:solidFill>
                <a:effectLst/>
                <a:latin typeface="-apple-system"/>
              </a:rPr>
              <a:t>This project involves developing an </a:t>
            </a:r>
            <a:r>
              <a:rPr lang="en-US" sz="1800" b="1" i="0" dirty="0">
                <a:solidFill>
                  <a:srgbClr val="111111"/>
                </a:solidFill>
                <a:effectLst/>
                <a:latin typeface="-apple-system"/>
              </a:rPr>
              <a:t>Automated Random Forest Ensemble Framework</a:t>
            </a:r>
            <a:r>
              <a:rPr lang="en-US" sz="1800" b="0" i="0" dirty="0">
                <a:solidFill>
                  <a:srgbClr val="111111"/>
                </a:solidFill>
                <a:effectLst/>
                <a:latin typeface="-apple-system"/>
              </a:rPr>
              <a:t> </a:t>
            </a:r>
            <a:br>
              <a:rPr lang="en-US" sz="1800" b="0" i="0" dirty="0">
                <a:solidFill>
                  <a:srgbClr val="111111"/>
                </a:solidFill>
                <a:effectLst/>
                <a:latin typeface="-apple-system"/>
              </a:rPr>
            </a:br>
            <a:br>
              <a:rPr lang="en-US" sz="1800" b="0" i="0" dirty="0">
                <a:solidFill>
                  <a:srgbClr val="111111"/>
                </a:solidFill>
                <a:effectLst/>
                <a:latin typeface="-apple-system"/>
              </a:rPr>
            </a:br>
            <a:br>
              <a:rPr lang="en-US" sz="1800" b="0" i="0" dirty="0">
                <a:solidFill>
                  <a:srgbClr val="111111"/>
                </a:solidFill>
                <a:effectLst/>
                <a:latin typeface="-apple-system"/>
              </a:rPr>
            </a:br>
            <a:r>
              <a:rPr lang="en-US" sz="1800" b="0" i="0" dirty="0">
                <a:solidFill>
                  <a:srgbClr val="111111"/>
                </a:solidFill>
                <a:effectLst/>
                <a:latin typeface="-apple-system"/>
              </a:rPr>
              <a:t>The framework automates the process of training, testing, and validating machine learning models, specifically using Random Forest and ensemble methods for smaller data groups. The automation framework is designed to run until a specified error rate is achieved, ensuring optimal model performance.</a:t>
            </a:r>
            <a:br>
              <a:rPr lang="en-US" sz="1800" b="0" i="0" dirty="0">
                <a:solidFill>
                  <a:srgbClr val="111111"/>
                </a:solidFill>
                <a:effectLst/>
                <a:latin typeface="-apple-system"/>
              </a:rPr>
            </a:br>
            <a:br>
              <a:rPr lang="en-US" sz="1800" b="0" i="0" dirty="0">
                <a:solidFill>
                  <a:srgbClr val="111111"/>
                </a:solidFill>
                <a:effectLst/>
                <a:latin typeface="-apple-system"/>
              </a:rPr>
            </a:br>
            <a:br>
              <a:rPr lang="en-US" sz="1800" b="0" i="0" dirty="0">
                <a:solidFill>
                  <a:srgbClr val="111111"/>
                </a:solidFill>
                <a:effectLst/>
                <a:latin typeface="-apple-system"/>
              </a:rPr>
            </a:br>
            <a:r>
              <a:rPr lang="en-US" sz="1800" b="1" i="0" u="sng" dirty="0">
                <a:solidFill>
                  <a:srgbClr val="111111"/>
                </a:solidFill>
                <a:effectLst/>
                <a:latin typeface="-apple-system"/>
              </a:rPr>
              <a:t>Key components include:</a:t>
            </a:r>
            <a:br>
              <a:rPr lang="en-US" sz="1800" b="0" i="0" dirty="0">
                <a:solidFill>
                  <a:srgbClr val="111111"/>
                </a:solidFill>
                <a:effectLst/>
                <a:latin typeface="-apple-system"/>
              </a:rPr>
            </a:br>
            <a:r>
              <a:rPr lang="en-US" sz="1800" b="0" i="0" dirty="0">
                <a:solidFill>
                  <a:srgbClr val="111111"/>
                </a:solidFill>
                <a:effectLst/>
                <a:latin typeface="-apple-system"/>
              </a:rPr>
              <a:t>	</a:t>
            </a:r>
            <a:r>
              <a:rPr lang="en-US" sz="1800" b="1" i="0" dirty="0">
                <a:solidFill>
                  <a:srgbClr val="111111"/>
                </a:solidFill>
                <a:effectLst/>
                <a:latin typeface="-apple-system"/>
              </a:rPr>
              <a:t>Configuration Management</a:t>
            </a:r>
            <a:r>
              <a:rPr lang="en-US" sz="1800" b="0" i="0" dirty="0">
                <a:solidFill>
                  <a:srgbClr val="111111"/>
                </a:solidFill>
                <a:effectLst/>
                <a:latin typeface="-apple-system"/>
              </a:rPr>
              <a:t>: </a:t>
            </a:r>
            <a:br>
              <a:rPr lang="en-US" sz="1800" b="0" i="0" dirty="0">
                <a:solidFill>
                  <a:srgbClr val="111111"/>
                </a:solidFill>
                <a:effectLst/>
                <a:latin typeface="-apple-system"/>
              </a:rPr>
            </a:br>
            <a:r>
              <a:rPr lang="en-US" sz="1800" b="0" i="0" dirty="0">
                <a:solidFill>
                  <a:srgbClr val="111111"/>
                </a:solidFill>
                <a:effectLst/>
                <a:latin typeface="-apple-system"/>
              </a:rPr>
              <a:t>		Using INI files to set hyperparameters and other configurations.</a:t>
            </a:r>
            <a:br>
              <a:rPr lang="en-US" sz="1800" b="0" i="0" dirty="0">
                <a:solidFill>
                  <a:srgbClr val="111111"/>
                </a:solidFill>
                <a:effectLst/>
                <a:latin typeface="-apple-system"/>
              </a:rPr>
            </a:br>
            <a:r>
              <a:rPr lang="en-US" sz="1800" b="0" i="0" dirty="0">
                <a:solidFill>
                  <a:srgbClr val="111111"/>
                </a:solidFill>
                <a:effectLst/>
                <a:latin typeface="-apple-system"/>
              </a:rPr>
              <a:t>	</a:t>
            </a:r>
            <a:r>
              <a:rPr lang="en-US" sz="1800" b="1" i="0" dirty="0">
                <a:solidFill>
                  <a:srgbClr val="111111"/>
                </a:solidFill>
                <a:effectLst/>
                <a:latin typeface="-apple-system"/>
              </a:rPr>
              <a:t>Task Management</a:t>
            </a:r>
            <a:r>
              <a:rPr lang="en-US" sz="1800" b="0" i="0" dirty="0">
                <a:solidFill>
                  <a:srgbClr val="111111"/>
                </a:solidFill>
                <a:effectLst/>
                <a:latin typeface="-apple-system"/>
              </a:rPr>
              <a:t>: </a:t>
            </a:r>
            <a:br>
              <a:rPr lang="en-US" sz="1800" b="0" i="0" dirty="0">
                <a:solidFill>
                  <a:srgbClr val="111111"/>
                </a:solidFill>
                <a:effectLst/>
                <a:latin typeface="-apple-system"/>
              </a:rPr>
            </a:br>
            <a:r>
              <a:rPr lang="en-US" sz="1800" b="0" i="0" dirty="0">
                <a:solidFill>
                  <a:srgbClr val="111111"/>
                </a:solidFill>
                <a:effectLst/>
                <a:latin typeface="-apple-system"/>
              </a:rPr>
              <a:t>		Utilizing </a:t>
            </a:r>
            <a:r>
              <a:rPr lang="en-US" sz="1800" b="0" i="0" dirty="0" err="1">
                <a:solidFill>
                  <a:srgbClr val="111111"/>
                </a:solidFill>
                <a:effectLst/>
                <a:latin typeface="-apple-system"/>
              </a:rPr>
              <a:t>joblib</a:t>
            </a:r>
            <a:r>
              <a:rPr lang="en-US" sz="1800" b="0" i="0" dirty="0">
                <a:solidFill>
                  <a:srgbClr val="111111"/>
                </a:solidFill>
                <a:effectLst/>
                <a:latin typeface="-apple-system"/>
              </a:rPr>
              <a:t> to split tasks and manage parallel processing.</a:t>
            </a:r>
            <a:br>
              <a:rPr lang="en-US" sz="1800" b="0" i="0" dirty="0">
                <a:solidFill>
                  <a:srgbClr val="111111"/>
                </a:solidFill>
                <a:effectLst/>
                <a:latin typeface="-apple-system"/>
              </a:rPr>
            </a:br>
            <a:r>
              <a:rPr lang="en-US" sz="1800" b="0" i="0" dirty="0">
                <a:solidFill>
                  <a:srgbClr val="111111"/>
                </a:solidFill>
                <a:effectLst/>
                <a:latin typeface="-apple-system"/>
              </a:rPr>
              <a:t>	</a:t>
            </a:r>
            <a:r>
              <a:rPr lang="en-US" sz="1800" b="1" i="0" dirty="0">
                <a:solidFill>
                  <a:srgbClr val="111111"/>
                </a:solidFill>
                <a:effectLst/>
                <a:latin typeface="-apple-system"/>
              </a:rPr>
              <a:t>Data Handling</a:t>
            </a:r>
            <a:r>
              <a:rPr lang="en-US" sz="1800" b="0" i="0" dirty="0">
                <a:solidFill>
                  <a:srgbClr val="111111"/>
                </a:solidFill>
                <a:effectLst/>
                <a:latin typeface="-apple-system"/>
              </a:rPr>
              <a:t>: </a:t>
            </a:r>
            <a:br>
              <a:rPr lang="en-US" sz="1800" b="0" i="0" dirty="0">
                <a:solidFill>
                  <a:srgbClr val="111111"/>
                </a:solidFill>
                <a:effectLst/>
                <a:latin typeface="-apple-system"/>
              </a:rPr>
            </a:br>
            <a:r>
              <a:rPr lang="en-US" sz="1800" b="0" i="0" dirty="0">
                <a:solidFill>
                  <a:srgbClr val="111111"/>
                </a:solidFill>
                <a:effectLst/>
                <a:latin typeface="-apple-system"/>
              </a:rPr>
              <a:t>		Loading and processing data from CSV or PKL files.</a:t>
            </a:r>
            <a:br>
              <a:rPr lang="en-US" sz="1800" b="0" i="0" dirty="0">
                <a:solidFill>
                  <a:srgbClr val="111111"/>
                </a:solidFill>
                <a:effectLst/>
                <a:latin typeface="-apple-system"/>
              </a:rPr>
            </a:br>
            <a:r>
              <a:rPr lang="en-US" sz="1800" b="0" i="0" dirty="0">
                <a:solidFill>
                  <a:srgbClr val="111111"/>
                </a:solidFill>
                <a:effectLst/>
                <a:latin typeface="-apple-system"/>
              </a:rPr>
              <a:t>	</a:t>
            </a:r>
            <a:r>
              <a:rPr lang="en-US" sz="1800" b="1" i="0" dirty="0">
                <a:solidFill>
                  <a:srgbClr val="111111"/>
                </a:solidFill>
                <a:effectLst/>
                <a:latin typeface="-apple-system"/>
              </a:rPr>
              <a:t>Model Training</a:t>
            </a:r>
            <a:r>
              <a:rPr lang="en-US" sz="1800" b="0" i="0" dirty="0">
                <a:solidFill>
                  <a:srgbClr val="111111"/>
                </a:solidFill>
                <a:effectLst/>
                <a:latin typeface="-apple-system"/>
              </a:rPr>
              <a:t>:</a:t>
            </a:r>
            <a:br>
              <a:rPr lang="en-US" sz="1800" b="0" i="0" dirty="0">
                <a:solidFill>
                  <a:srgbClr val="111111"/>
                </a:solidFill>
                <a:effectLst/>
                <a:latin typeface="-apple-system"/>
              </a:rPr>
            </a:br>
            <a:r>
              <a:rPr lang="en-US" sz="1800" b="0" i="0" dirty="0">
                <a:solidFill>
                  <a:srgbClr val="111111"/>
                </a:solidFill>
                <a:effectLst/>
                <a:latin typeface="-apple-system"/>
              </a:rPr>
              <a:t> 		Implementing Random Forest and ensemble methods to train models.</a:t>
            </a:r>
            <a:br>
              <a:rPr lang="en-US" sz="1800" b="0" i="0" dirty="0">
                <a:solidFill>
                  <a:srgbClr val="111111"/>
                </a:solidFill>
                <a:effectLst/>
                <a:latin typeface="-apple-system"/>
              </a:rPr>
            </a:br>
            <a:r>
              <a:rPr lang="en-US" sz="1800" b="0" i="0" dirty="0">
                <a:solidFill>
                  <a:srgbClr val="111111"/>
                </a:solidFill>
                <a:effectLst/>
                <a:latin typeface="-apple-system"/>
              </a:rPr>
              <a:t>	</a:t>
            </a:r>
            <a:r>
              <a:rPr lang="en-US" sz="1800" b="1" i="0" dirty="0">
                <a:solidFill>
                  <a:srgbClr val="111111"/>
                </a:solidFill>
                <a:effectLst/>
                <a:latin typeface="-apple-system"/>
              </a:rPr>
              <a:t>Error Handling</a:t>
            </a:r>
            <a:r>
              <a:rPr lang="en-US" sz="1800" b="0" i="0" dirty="0">
                <a:solidFill>
                  <a:srgbClr val="111111"/>
                </a:solidFill>
                <a:effectLst/>
                <a:latin typeface="-apple-system"/>
              </a:rPr>
              <a:t>:</a:t>
            </a:r>
            <a:br>
              <a:rPr lang="en-US" sz="1800" b="0" i="0" dirty="0">
                <a:solidFill>
                  <a:srgbClr val="111111"/>
                </a:solidFill>
                <a:effectLst/>
                <a:latin typeface="-apple-system"/>
              </a:rPr>
            </a:br>
            <a:r>
              <a:rPr lang="en-US" sz="1800" b="0" i="0" dirty="0">
                <a:solidFill>
                  <a:srgbClr val="111111"/>
                </a:solidFill>
                <a:effectLst/>
                <a:latin typeface="-apple-system"/>
              </a:rPr>
              <a:t> 		Continuously running the workflow until the desired error rate is met.</a:t>
            </a:r>
            <a:br>
              <a:rPr lang="en-US" sz="1800" b="0" i="0" dirty="0">
                <a:solidFill>
                  <a:srgbClr val="111111"/>
                </a:solidFill>
                <a:effectLst/>
                <a:latin typeface="-apple-system"/>
              </a:rPr>
            </a:br>
            <a:r>
              <a:rPr lang="en-US" sz="1800" b="0" i="0" dirty="0">
                <a:solidFill>
                  <a:srgbClr val="111111"/>
                </a:solidFill>
                <a:effectLst/>
                <a:latin typeface="-apple-system"/>
              </a:rPr>
              <a:t>	</a:t>
            </a:r>
            <a:r>
              <a:rPr lang="en-US" sz="1800" b="1" i="0" dirty="0">
                <a:solidFill>
                  <a:srgbClr val="111111"/>
                </a:solidFill>
                <a:effectLst/>
                <a:latin typeface="-apple-system"/>
              </a:rPr>
              <a:t>Cloud Integration</a:t>
            </a:r>
            <a:r>
              <a:rPr lang="en-US" sz="1800" b="0" i="0" dirty="0">
                <a:solidFill>
                  <a:srgbClr val="111111"/>
                </a:solidFill>
                <a:effectLst/>
                <a:latin typeface="-apple-system"/>
              </a:rPr>
              <a:t>: </a:t>
            </a:r>
            <a:br>
              <a:rPr lang="en-US" sz="1800" b="0" i="0" dirty="0">
                <a:solidFill>
                  <a:srgbClr val="111111"/>
                </a:solidFill>
                <a:effectLst/>
                <a:latin typeface="-apple-system"/>
              </a:rPr>
            </a:br>
            <a:r>
              <a:rPr lang="en-US" sz="1800" b="0" i="0" dirty="0">
                <a:solidFill>
                  <a:srgbClr val="111111"/>
                </a:solidFill>
                <a:effectLst/>
                <a:latin typeface="-apple-system"/>
              </a:rPr>
              <a:t>		Storing data and results in Firebase Realtime Database for easy access and 		collaboration.</a:t>
            </a:r>
          </a:p>
        </p:txBody>
      </p:sp>
    </p:spTree>
    <p:extLst>
      <p:ext uri="{BB962C8B-B14F-4D97-AF65-F5344CB8AC3E}">
        <p14:creationId xmlns:p14="http://schemas.microsoft.com/office/powerpoint/2010/main" val="4011445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5029201" y="2228850"/>
            <a:ext cx="7162799" cy="1457325"/>
          </a:xfrm>
        </p:spPr>
        <p:txBody>
          <a:bodyPr/>
          <a:lstStyle/>
          <a:p>
            <a:r>
              <a:rPr lang="en-US" dirty="0"/>
              <a:t>Auto ML Framework –  	Architecture  &amp; Flow</a:t>
            </a:r>
          </a:p>
        </p:txBody>
      </p:sp>
    </p:spTree>
    <p:extLst>
      <p:ext uri="{BB962C8B-B14F-4D97-AF65-F5344CB8AC3E}">
        <p14:creationId xmlns:p14="http://schemas.microsoft.com/office/powerpoint/2010/main" val="259917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96099F-EFCF-EAFA-8824-B7EBF90CF73B}"/>
              </a:ext>
            </a:extLst>
          </p:cNvPr>
          <p:cNvSpPr>
            <a:spLocks noGrp="1"/>
          </p:cNvSpPr>
          <p:nvPr>
            <p:ph type="title"/>
          </p:nvPr>
        </p:nvSpPr>
        <p:spPr>
          <a:xfrm>
            <a:off x="1341120" y="558801"/>
            <a:ext cx="9953308" cy="650874"/>
          </a:xfrm>
        </p:spPr>
        <p:txBody>
          <a:bodyPr/>
          <a:lstStyle/>
          <a:p>
            <a:r>
              <a:rPr lang="en-US" dirty="0"/>
              <a:t>Auto ML Framework – Architecture </a:t>
            </a:r>
          </a:p>
        </p:txBody>
      </p:sp>
      <p:sp>
        <p:nvSpPr>
          <p:cNvPr id="15" name="Text Placeholder 4">
            <a:extLst>
              <a:ext uri="{FF2B5EF4-FFF2-40B4-BE49-F238E27FC236}">
                <a16:creationId xmlns:a16="http://schemas.microsoft.com/office/drawing/2014/main" id="{1954882D-F60A-51B8-15BA-FE3151ED2090}"/>
              </a:ext>
            </a:extLst>
          </p:cNvPr>
          <p:cNvSpPr>
            <a:spLocks noGrp="1"/>
          </p:cNvSpPr>
          <p:nvPr>
            <p:ph type="body" idx="10"/>
          </p:nvPr>
        </p:nvSpPr>
        <p:spPr>
          <a:xfrm>
            <a:off x="1341120" y="1508514"/>
            <a:ext cx="5516880" cy="351284"/>
          </a:xfrm>
        </p:spPr>
        <p:txBody>
          <a:bodyPr/>
          <a:lstStyle/>
          <a:p>
            <a:r>
              <a:rPr lang="en-US" dirty="0"/>
              <a:t>Typical flow:</a:t>
            </a:r>
          </a:p>
        </p:txBody>
      </p:sp>
      <p:pic>
        <p:nvPicPr>
          <p:cNvPr id="4" name="תמונה 3">
            <a:extLst>
              <a:ext uri="{FF2B5EF4-FFF2-40B4-BE49-F238E27FC236}">
                <a16:creationId xmlns:a16="http://schemas.microsoft.com/office/drawing/2014/main" id="{F10312E1-7FF7-4CA9-3D8C-187D72B14130}"/>
              </a:ext>
            </a:extLst>
          </p:cNvPr>
          <p:cNvPicPr>
            <a:picLocks noChangeAspect="1"/>
          </p:cNvPicPr>
          <p:nvPr/>
        </p:nvPicPr>
        <p:blipFill>
          <a:blip r:embed="rId3"/>
          <a:stretch>
            <a:fillRect/>
          </a:stretch>
        </p:blipFill>
        <p:spPr>
          <a:xfrm>
            <a:off x="2447925" y="2158637"/>
            <a:ext cx="7813676" cy="4141247"/>
          </a:xfrm>
          <a:prstGeom prst="rect">
            <a:avLst/>
          </a:prstGeom>
          <a:noFill/>
        </p:spPr>
      </p:pic>
      <p:sp>
        <p:nvSpPr>
          <p:cNvPr id="17" name="Slide Number Placeholder 6">
            <a:extLst>
              <a:ext uri="{FF2B5EF4-FFF2-40B4-BE49-F238E27FC236}">
                <a16:creationId xmlns:a16="http://schemas.microsoft.com/office/drawing/2014/main" id="{5DDD6015-A12F-BFBE-3C7F-686DABF29E1C}"/>
              </a:ext>
            </a:extLst>
          </p:cNvPr>
          <p:cNvSpPr>
            <a:spLocks noGrp="1"/>
          </p:cNvSpPr>
          <p:nvPr>
            <p:ph type="sldNum" sz="quarter" idx="13"/>
          </p:nvPr>
        </p:nvSpPr>
        <p:spPr>
          <a:xfrm>
            <a:off x="10373350" y="6356349"/>
            <a:ext cx="987552" cy="365125"/>
          </a:xfrm>
        </p:spPr>
        <p:txBody>
          <a:bodyPr/>
          <a:lstStyle/>
          <a:p>
            <a:pPr>
              <a:spcAft>
                <a:spcPts val="600"/>
              </a:spcAft>
            </a:pPr>
            <a:fld id="{A49DFD55-3C28-40EF-9E31-A92D2E4017FF}" type="slidenum">
              <a:rPr lang="en-US" smtClean="0"/>
              <a:pPr>
                <a:spcAft>
                  <a:spcPts val="600"/>
                </a:spcAft>
              </a:pPr>
              <a:t>6</a:t>
            </a:fld>
            <a:endParaRPr lang="en-US"/>
          </a:p>
        </p:txBody>
      </p:sp>
    </p:spTree>
    <p:extLst>
      <p:ext uri="{BB962C8B-B14F-4D97-AF65-F5344CB8AC3E}">
        <p14:creationId xmlns:p14="http://schemas.microsoft.com/office/powerpoint/2010/main" val="3276454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96099F-EFCF-EAFA-8824-B7EBF90CF73B}"/>
              </a:ext>
            </a:extLst>
          </p:cNvPr>
          <p:cNvSpPr>
            <a:spLocks noGrp="1"/>
          </p:cNvSpPr>
          <p:nvPr>
            <p:ph type="title"/>
          </p:nvPr>
        </p:nvSpPr>
        <p:spPr>
          <a:xfrm>
            <a:off x="800894" y="193676"/>
            <a:ext cx="9953308" cy="650874"/>
          </a:xfrm>
        </p:spPr>
        <p:txBody>
          <a:bodyPr/>
          <a:lstStyle/>
          <a:p>
            <a:r>
              <a:rPr lang="en-US" dirty="0"/>
              <a:t>Auto ML Framework – Flow </a:t>
            </a:r>
          </a:p>
        </p:txBody>
      </p:sp>
      <p:sp>
        <p:nvSpPr>
          <p:cNvPr id="17" name="Slide Number Placeholder 6">
            <a:extLst>
              <a:ext uri="{FF2B5EF4-FFF2-40B4-BE49-F238E27FC236}">
                <a16:creationId xmlns:a16="http://schemas.microsoft.com/office/drawing/2014/main" id="{5DDD6015-A12F-BFBE-3C7F-686DABF29E1C}"/>
              </a:ext>
            </a:extLst>
          </p:cNvPr>
          <p:cNvSpPr>
            <a:spLocks noGrp="1"/>
          </p:cNvSpPr>
          <p:nvPr>
            <p:ph type="sldNum" sz="quarter" idx="13"/>
          </p:nvPr>
        </p:nvSpPr>
        <p:spPr>
          <a:xfrm>
            <a:off x="10373350" y="6356349"/>
            <a:ext cx="987552" cy="365125"/>
          </a:xfrm>
        </p:spPr>
        <p:txBody>
          <a:bodyPr/>
          <a:lstStyle/>
          <a:p>
            <a:pPr>
              <a:spcAft>
                <a:spcPts val="600"/>
              </a:spcAft>
            </a:pPr>
            <a:fld id="{A49DFD55-3C28-40EF-9E31-A92D2E4017FF}" type="slidenum">
              <a:rPr lang="en-US" smtClean="0"/>
              <a:pPr>
                <a:spcAft>
                  <a:spcPts val="600"/>
                </a:spcAft>
              </a:pPr>
              <a:t>7</a:t>
            </a:fld>
            <a:endParaRPr lang="en-US"/>
          </a:p>
        </p:txBody>
      </p:sp>
      <p:pic>
        <p:nvPicPr>
          <p:cNvPr id="6" name="תמונה 5">
            <a:extLst>
              <a:ext uri="{FF2B5EF4-FFF2-40B4-BE49-F238E27FC236}">
                <a16:creationId xmlns:a16="http://schemas.microsoft.com/office/drawing/2014/main" id="{7463F5CD-1D8B-5608-F979-C88DBBC25CF1}"/>
              </a:ext>
            </a:extLst>
          </p:cNvPr>
          <p:cNvPicPr>
            <a:picLocks noChangeAspect="1"/>
          </p:cNvPicPr>
          <p:nvPr/>
        </p:nvPicPr>
        <p:blipFill>
          <a:blip r:embed="rId3"/>
          <a:stretch>
            <a:fillRect/>
          </a:stretch>
        </p:blipFill>
        <p:spPr>
          <a:xfrm>
            <a:off x="1920239" y="866851"/>
            <a:ext cx="5528311" cy="5866582"/>
          </a:xfrm>
          <a:prstGeom prst="rect">
            <a:avLst/>
          </a:prstGeom>
        </p:spPr>
      </p:pic>
    </p:spTree>
    <p:extLst>
      <p:ext uri="{BB962C8B-B14F-4D97-AF65-F5344CB8AC3E}">
        <p14:creationId xmlns:p14="http://schemas.microsoft.com/office/powerpoint/2010/main" val="368035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5029201" y="2228850"/>
            <a:ext cx="7162799" cy="1457325"/>
          </a:xfrm>
        </p:spPr>
        <p:txBody>
          <a:bodyPr/>
          <a:lstStyle/>
          <a:p>
            <a:r>
              <a:rPr lang="en-US" dirty="0"/>
              <a:t>Environment Development </a:t>
            </a:r>
          </a:p>
        </p:txBody>
      </p:sp>
    </p:spTree>
    <p:extLst>
      <p:ext uri="{BB962C8B-B14F-4D97-AF65-F5344CB8AC3E}">
        <p14:creationId xmlns:p14="http://schemas.microsoft.com/office/powerpoint/2010/main" val="378232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AFCFCA-BDBD-F1AA-CE1D-5CB1BDD88025}"/>
              </a:ext>
            </a:extLst>
          </p:cNvPr>
          <p:cNvSpPr>
            <a:spLocks noGrp="1"/>
          </p:cNvSpPr>
          <p:nvPr>
            <p:ph type="title"/>
          </p:nvPr>
        </p:nvSpPr>
        <p:spPr>
          <a:xfrm>
            <a:off x="1322318" y="268361"/>
            <a:ext cx="7288282" cy="665394"/>
          </a:xfrm>
        </p:spPr>
        <p:txBody>
          <a:bodyPr/>
          <a:lstStyle/>
          <a:p>
            <a:r>
              <a:rPr lang="en-US" dirty="0"/>
              <a:t>Development IDE - </a:t>
            </a:r>
            <a:r>
              <a:rPr lang="en-US" dirty="0" err="1"/>
              <a:t>Pycharm</a:t>
            </a:r>
            <a:endParaRPr lang="en-US" dirty="0"/>
          </a:p>
        </p:txBody>
      </p:sp>
      <p:pic>
        <p:nvPicPr>
          <p:cNvPr id="4" name="תמונה 3">
            <a:extLst>
              <a:ext uri="{FF2B5EF4-FFF2-40B4-BE49-F238E27FC236}">
                <a16:creationId xmlns:a16="http://schemas.microsoft.com/office/drawing/2014/main" id="{AAC23B38-35F1-D8B0-3813-531C89EEF7C0}"/>
              </a:ext>
            </a:extLst>
          </p:cNvPr>
          <p:cNvPicPr>
            <a:picLocks noChangeAspect="1"/>
          </p:cNvPicPr>
          <p:nvPr/>
        </p:nvPicPr>
        <p:blipFill>
          <a:blip r:embed="rId3"/>
          <a:stretch>
            <a:fillRect/>
          </a:stretch>
        </p:blipFill>
        <p:spPr>
          <a:xfrm>
            <a:off x="744529" y="1592275"/>
            <a:ext cx="10402063" cy="4160825"/>
          </a:xfrm>
          <a:prstGeom prst="rect">
            <a:avLst/>
          </a:prstGeom>
          <a:noFill/>
        </p:spPr>
      </p:pic>
      <p:sp>
        <p:nvSpPr>
          <p:cNvPr id="11" name="Slide Number Placeholder 3">
            <a:extLst>
              <a:ext uri="{FF2B5EF4-FFF2-40B4-BE49-F238E27FC236}">
                <a16:creationId xmlns:a16="http://schemas.microsoft.com/office/drawing/2014/main" id="{D33C29BC-208D-D2A1-AC9C-E7ABCAB49CD4}"/>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9</a:t>
            </a:fld>
            <a:endParaRPr lang="en-US"/>
          </a:p>
        </p:txBody>
      </p:sp>
    </p:spTree>
    <p:extLst>
      <p:ext uri="{BB962C8B-B14F-4D97-AF65-F5344CB8AC3E}">
        <p14:creationId xmlns:p14="http://schemas.microsoft.com/office/powerpoint/2010/main" val="88715571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{7F955DB4-5254-4DF2-A39D-056E8E419EE5}tf67328976_win32</Template>
  <TotalTime>79</TotalTime>
  <Words>520</Words>
  <Application>Microsoft Office PowerPoint</Application>
  <PresentationFormat>מסך רחב</PresentationFormat>
  <Paragraphs>65</Paragraphs>
  <Slides>17</Slides>
  <Notes>17</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17</vt:i4>
      </vt:variant>
    </vt:vector>
  </HeadingPairs>
  <TitlesOfParts>
    <vt:vector size="23" baseType="lpstr">
      <vt:lpstr>-apple-system</vt:lpstr>
      <vt:lpstr>Arial</vt:lpstr>
      <vt:lpstr>Calibri</vt:lpstr>
      <vt:lpstr>Tenorite</vt:lpstr>
      <vt:lpstr>Wingdings</vt:lpstr>
      <vt:lpstr>Custom</vt:lpstr>
      <vt:lpstr>Auto- ML – Framework Name: Guy Yarhi Cycle: DS17 2024</vt:lpstr>
      <vt:lpstr>AGENDA</vt:lpstr>
      <vt:lpstr>Introduction</vt:lpstr>
      <vt:lpstr>Abstract This project involves developing an Automated Random Forest Ensemble Framework    The framework automates the process of training, testing, and validating machine learning models, specifically using Random Forest and ensemble methods for smaller data groups. The automation framework is designed to run until a specified error rate is achieved, ensuring optimal model performance.   Key components include:  Configuration Management:    Using INI files to set hyperparameters and other configurations.  Task Management:    Utilizing joblib to split tasks and manage parallel processing.  Data Handling:    Loading and processing data from CSV or PKL files.  Model Training:    Implementing Random Forest and ensemble methods to train models.  Error Handling:    Continuously running the workflow until the desired error rate is met.  Cloud Integration:    Storing data and results in Firebase Realtime Database for easy access and   collaboration.</vt:lpstr>
      <vt:lpstr>Auto ML Framework –   Architecture  &amp; Flow</vt:lpstr>
      <vt:lpstr>Auto ML Framework – Architecture </vt:lpstr>
      <vt:lpstr>Auto ML Framework – Flow </vt:lpstr>
      <vt:lpstr>Environment Development </vt:lpstr>
      <vt:lpstr>Development IDE - Pycharm</vt:lpstr>
      <vt:lpstr>Development IDE – Google Cloud service - Firebase</vt:lpstr>
      <vt:lpstr>Google Cloud service - Firebase</vt:lpstr>
      <vt:lpstr>Customization – Google Cloud service - Firebase</vt:lpstr>
      <vt:lpstr>Customization – Google Cloud service - Firebase</vt:lpstr>
      <vt:lpstr>System - Flow Diagram</vt:lpstr>
      <vt:lpstr>מצגת של PowerPoint‏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איילה ירחי</dc:creator>
  <cp:lastModifiedBy>איילה ירחי</cp:lastModifiedBy>
  <cp:revision>10</cp:revision>
  <dcterms:created xsi:type="dcterms:W3CDTF">2024-09-07T22:20:04Z</dcterms:created>
  <dcterms:modified xsi:type="dcterms:W3CDTF">2024-09-07T23:39:04Z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